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than A.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2E8D12-8FDF-47C5-8D5E-5ED6822509B3}">
  <a:tblStyle styleId="{DF2E8D12-8FDF-47C5-8D5E-5ED6822509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9-08T20:40:27.131" idx="1">
    <p:pos x="6000" y="0"/>
    <p:text>I think this one might be unnecessary</p:text>
  </p:cm>
  <p:cm authorId="0" dt="2021-09-08T20:40:27.131" idx="2">
    <p:pos x="6000" y="0"/>
    <p:text>Or combined with the one above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b9fdf5d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b9fdf5d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ebef97d2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ebef97d2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Elyssa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e7f56265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e7f56265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e7f562659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e7f562659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e7f562659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e7f562659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b9fdf5dd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b9fdf5dd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e7f56265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e7f56265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e8ca2509d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e8ca2509d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ebef97d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ebef97d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ebef97d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ebef97d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e8ca250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e8ca250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ebef97d2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ebef97d2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ebef97d2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ebef97d2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ebef97d29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ebef97d29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e8ca2509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e8ca2509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ebef97d2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ebef97d2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ebef97d29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ebef97d29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ebef97d29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ebef97d29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ebef97d2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ebef97d2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ebef97d29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ebef97d29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ebef97d29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ebef97d29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e7f56265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e7f56265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ebef97d2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ebef97d2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ebef97d2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ebef97d2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ebef97d2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ebef97d2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ebef97d29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ebef97d29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ebef97d2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ebef97d2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ebef97d29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ebef97d29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ebef97d29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ebef97d29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ebef97d29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ebef97d29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e8ca2509d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e8ca2509d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e8ca2509d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e8ca2509d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b9fdf5d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b9fdf5d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e8ca2509d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e8ca2509d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e8ca2509d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e8ca2509d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e7f56265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e7f56265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ebef97d2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ebef97d2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ec4c15d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ec4c15d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b9fdf5dd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b9fdf5dd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e7f56265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e7f56265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ebef97d2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ebef97d2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b9fdf5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b9fdf5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b9fdf5d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b9fdf5d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588300" y="703700"/>
            <a:ext cx="7967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</a:rPr>
              <a:t>Team 6</a:t>
            </a:r>
            <a:endParaRPr sz="3700"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2800" y="1661525"/>
            <a:ext cx="1435254" cy="184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6962850" y="3505550"/>
            <a:ext cx="113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Joe Hua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2836" y="1765149"/>
            <a:ext cx="1255602" cy="16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155100" y="3505550"/>
            <a:ext cx="141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Andrei Rekesh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207775" y="3505550"/>
            <a:ext cx="163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Elyssa Hofgard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0100" y="1656837"/>
            <a:ext cx="1339200" cy="182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623" y="1656839"/>
            <a:ext cx="1372392" cy="18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842662" y="3505550"/>
            <a:ext cx="163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Ethan Ahlquist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063" y="1656817"/>
            <a:ext cx="1372401" cy="182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311713" y="3427925"/>
            <a:ext cx="4132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Star: 0, Galaxy: 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AUC 0.985, test accuracy 0.987, f1 score 0.98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38" y="152849"/>
            <a:ext cx="3783125" cy="30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725" y="215300"/>
            <a:ext cx="3234925" cy="23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3263" y="2732750"/>
            <a:ext cx="3527682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#2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271425" y="1102600"/>
            <a:ext cx="4260300" cy="3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normalization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CNN Architecture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Conv2D layers with MaxPool2d layers in between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Dropout layer of 0.25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linear layers with ReLu activation functions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32 input nodes, 64 batch size, Adam optimizer with lr .0002, train for 100 epochs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425" y="1102600"/>
            <a:ext cx="4267199" cy="345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00" y="1920913"/>
            <a:ext cx="37338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Stratified split into train (75%), validation (15%), test (10%), using binary cross entropy loss</a:t>
            </a:r>
            <a:endParaRPr sz="160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20910"/>
            <a:ext cx="3733800" cy="2647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311713" y="3427925"/>
            <a:ext cx="4132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Star: 0, Galaxy: 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AUC 0.989, test accuracy 0.99, f1 score 0.98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38" y="152849"/>
            <a:ext cx="3783125" cy="30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075" y="79285"/>
            <a:ext cx="3481400" cy="2559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075" y="2672361"/>
            <a:ext cx="3531400" cy="236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Comparison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Approach #2 slightly outperforms approach #1 in AUC and accuracy!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59" name="Google Shape;159;p27"/>
          <p:cNvGraphicFramePr/>
          <p:nvPr/>
        </p:nvGraphicFramePr>
        <p:xfrm>
          <a:off x="952500" y="1536950"/>
          <a:ext cx="7239000" cy="1188630"/>
        </p:xfrm>
        <a:graphic>
          <a:graphicData uri="http://schemas.openxmlformats.org/drawingml/2006/table">
            <a:tbl>
              <a:tblPr>
                <a:noFill/>
                <a:tableStyleId>{DF2E8D12-8FDF-47C5-8D5E-5ED6822509B3}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Approach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Accuracy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F1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AUC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#1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0.987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0.985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#2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0.99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0.98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0.987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Asteroid Problem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/>
        </p:nvSpPr>
        <p:spPr>
          <a:xfrm>
            <a:off x="311700" y="1152475"/>
            <a:ext cx="656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is the tonal distribution in a digital image, it plots the number of pixels for each tonal value.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image histogram?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8425" y="1768075"/>
            <a:ext cx="4131600" cy="27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076" y="615670"/>
            <a:ext cx="7143201" cy="37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/>
        </p:nvSpPr>
        <p:spPr>
          <a:xfrm>
            <a:off x="838950" y="201850"/>
            <a:ext cx="575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Preprocessing: histogram equalization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51" y="719450"/>
            <a:ext cx="2908950" cy="26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550" y="719450"/>
            <a:ext cx="2839140" cy="267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1"/>
          <p:cNvCxnSpPr/>
          <p:nvPr/>
        </p:nvCxnSpPr>
        <p:spPr>
          <a:xfrm>
            <a:off x="4062675" y="1956125"/>
            <a:ext cx="774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5" name="Google Shape;18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450" y="3620100"/>
            <a:ext cx="2908949" cy="12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704" y="3566899"/>
            <a:ext cx="2628834" cy="132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1"/>
          <p:cNvCxnSpPr/>
          <p:nvPr/>
        </p:nvCxnSpPr>
        <p:spPr>
          <a:xfrm rot="10800000" flipH="1">
            <a:off x="4041325" y="4200225"/>
            <a:ext cx="8340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statement/introduction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 galaxy problem solutions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different CNN architectures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Asteroid problem solutions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Preprocessing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Traditional sliding window CNN approach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YOLO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Faster R-CNN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Conclusions and further steps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75" y="921713"/>
            <a:ext cx="2815000" cy="284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825" y="921725"/>
            <a:ext cx="2815000" cy="2954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2"/>
          <p:cNvCxnSpPr/>
          <p:nvPr/>
        </p:nvCxnSpPr>
        <p:spPr>
          <a:xfrm rot="10800000" flipH="1">
            <a:off x="4083000" y="2449188"/>
            <a:ext cx="731700" cy="10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38" y="733525"/>
            <a:ext cx="1876950" cy="18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249" y="715974"/>
            <a:ext cx="1912050" cy="19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938" y="715975"/>
            <a:ext cx="1912050" cy="19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450" y="3019150"/>
            <a:ext cx="1912050" cy="191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0800" y="3019175"/>
            <a:ext cx="1912050" cy="19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5350" y="3014375"/>
            <a:ext cx="1876925" cy="18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4825" y="733525"/>
            <a:ext cx="1876925" cy="18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34800" y="3014363"/>
            <a:ext cx="1876950" cy="18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547175" y="194575"/>
            <a:ext cx="73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cutouts , intentionally to include more background artifacts and defects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459775" y="304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Data Removal: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075" y="699813"/>
            <a:ext cx="3743878" cy="374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75" y="1017727"/>
            <a:ext cx="3411799" cy="320644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data removal:</a:t>
            </a:r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3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Program viewed the center of all asteroid boxes checking is region was greater than a darkness threshold.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threshold was reached box was discarded from the training set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2025" y="1308413"/>
            <a:ext cx="2688975" cy="25695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" name="Google Shape;222;p35"/>
          <p:cNvSpPr txBox="1"/>
          <p:nvPr/>
        </p:nvSpPr>
        <p:spPr>
          <a:xfrm>
            <a:off x="5305413" y="4168675"/>
            <a:ext cx="308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lt2"/>
                </a:solidFill>
              </a:rPr>
              <a:t>Example of one asteroid box which was removed</a:t>
            </a:r>
            <a:endParaRPr i="1">
              <a:solidFill>
                <a:schemeClr val="lt2"/>
              </a:solidFill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2038" y="1308425"/>
            <a:ext cx="2688975" cy="25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6475" y="3056600"/>
            <a:ext cx="1783750" cy="17276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+ Sliding Window Approach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/>
          <p:nvPr/>
        </p:nvSpPr>
        <p:spPr>
          <a:xfrm>
            <a:off x="5436550" y="2627325"/>
            <a:ext cx="3577200" cy="240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5436550" y="52800"/>
            <a:ext cx="3577200" cy="2463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Training/Pipeline</a:t>
            </a: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1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Preprocessed data w/ histogram equalization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architecture as solution #2 to star/galaxy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Stratified split into train (75%), validation (15%), test (10%), using binary cross entropy loss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Convergence more difficult with this problem</a:t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810" y="111750"/>
            <a:ext cx="3357791" cy="23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377" y="2627327"/>
            <a:ext cx="3413995" cy="240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50" y="254175"/>
            <a:ext cx="3409000" cy="242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625" y="394875"/>
            <a:ext cx="35433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87" y="2817325"/>
            <a:ext cx="3195949" cy="22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/>
        </p:nvSpPr>
        <p:spPr>
          <a:xfrm>
            <a:off x="4918450" y="3123725"/>
            <a:ext cx="3309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F1 score: 0.898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Accuracy: 0.955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relatively good performance training w/ image cutouts!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850" y="2817325"/>
            <a:ext cx="3122636" cy="22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6350" y="25200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838" y="282125"/>
            <a:ext cx="3309600" cy="2366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Method</a:t>
            </a:r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Given window/step size, predict if slices of a given image are asteroids or not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Window size 100, step size 10				Window size 100, step size 100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57" name="Google Shape;257;p39"/>
          <p:cNvSpPr/>
          <p:nvPr/>
        </p:nvSpPr>
        <p:spPr>
          <a:xfrm>
            <a:off x="534000" y="2071525"/>
            <a:ext cx="2970900" cy="2698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13" y="2220475"/>
            <a:ext cx="2581275" cy="240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9"/>
          <p:cNvCxnSpPr/>
          <p:nvPr/>
        </p:nvCxnSpPr>
        <p:spPr>
          <a:xfrm>
            <a:off x="1190825" y="2152375"/>
            <a:ext cx="434400" cy="464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39"/>
          <p:cNvSpPr txBox="1"/>
          <p:nvPr/>
        </p:nvSpPr>
        <p:spPr>
          <a:xfrm>
            <a:off x="311700" y="1818900"/>
            <a:ext cx="8790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Asteroid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261" name="Google Shape;261;p39"/>
          <p:cNvCxnSpPr/>
          <p:nvPr/>
        </p:nvCxnSpPr>
        <p:spPr>
          <a:xfrm rot="10800000">
            <a:off x="2302400" y="4122625"/>
            <a:ext cx="0" cy="505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" name="Google Shape;262;p39"/>
          <p:cNvSpPr txBox="1"/>
          <p:nvPr/>
        </p:nvSpPr>
        <p:spPr>
          <a:xfrm>
            <a:off x="1858525" y="4690125"/>
            <a:ext cx="11007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Predictions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3" name="Google Shape;263;p39"/>
          <p:cNvSpPr/>
          <p:nvPr/>
        </p:nvSpPr>
        <p:spPr>
          <a:xfrm>
            <a:off x="5001300" y="2071525"/>
            <a:ext cx="2970900" cy="2698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100" y="2220475"/>
            <a:ext cx="258127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Diagnostics/Potential Improvements</a:t>
            </a:r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Asteroids only predicted with small windows/step sizes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 not precise/high misclassification rate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very “certain” about asteroids/non asteroids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training data, use pretrained CNN (model may not be well suited to problem)</a:t>
            </a:r>
            <a:endParaRPr/>
          </a:p>
        </p:txBody>
      </p:sp>
      <p:sp>
        <p:nvSpPr>
          <p:cNvPr id="271" name="Google Shape;271;p40"/>
          <p:cNvSpPr/>
          <p:nvPr/>
        </p:nvSpPr>
        <p:spPr>
          <a:xfrm>
            <a:off x="5153625" y="1557175"/>
            <a:ext cx="3627600" cy="2607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539" y="1706590"/>
            <a:ext cx="3187815" cy="2308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/>
          <p:nvPr/>
        </p:nvSpPr>
        <p:spPr>
          <a:xfrm>
            <a:off x="3815050" y="2749250"/>
            <a:ext cx="1029600" cy="29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Statement/Introduction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075" y="771450"/>
            <a:ext cx="6460399" cy="41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>
            <a:off x="194575" y="142275"/>
            <a:ext cx="722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YOLO network (you only look once)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549" y="0"/>
            <a:ext cx="4270744" cy="2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425" y="2649050"/>
            <a:ext cx="5875999" cy="2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624"/>
            <a:ext cx="9144002" cy="490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25" y="152400"/>
            <a:ext cx="487363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/>
          <p:nvPr/>
        </p:nvSpPr>
        <p:spPr>
          <a:xfrm>
            <a:off x="5824425" y="814700"/>
            <a:ext cx="1836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</a:rPr>
              <a:t>Red</a:t>
            </a:r>
            <a:r>
              <a:rPr lang="en">
                <a:solidFill>
                  <a:schemeClr val="dk1"/>
                </a:solidFill>
              </a:rPr>
              <a:t> :      prediction </a:t>
            </a:r>
            <a:endParaRPr>
              <a:solidFill>
                <a:srgbClr val="93C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Green</a:t>
            </a:r>
            <a:r>
              <a:rPr lang="en">
                <a:solidFill>
                  <a:schemeClr val="dk1"/>
                </a:solidFill>
              </a:rPr>
              <a:t>:  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ground truth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6" y="0"/>
            <a:ext cx="518063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3623" y="542775"/>
            <a:ext cx="2664975" cy="16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625" y="2695124"/>
            <a:ext cx="3226750" cy="162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/>
        </p:nvSpPr>
        <p:spPr>
          <a:xfrm>
            <a:off x="149933" y="-10889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Testing on raw difference image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25" y="498875"/>
            <a:ext cx="4538075" cy="45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219" y="572593"/>
            <a:ext cx="3319475" cy="192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9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029" y="0"/>
            <a:ext cx="51309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418" y="117598"/>
            <a:ext cx="2457306" cy="16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7425" y="1845412"/>
            <a:ext cx="2019475" cy="14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1825" y="1845401"/>
            <a:ext cx="1154784" cy="14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7428" y="3397950"/>
            <a:ext cx="2356175" cy="13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body" idx="1"/>
          </p:nvPr>
        </p:nvSpPr>
        <p:spPr>
          <a:xfrm>
            <a:off x="215175" y="1013300"/>
            <a:ext cx="5410800" cy="3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 TorchVision fasterrcnn_resnet50_fpn Detection model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Randomly trained on 100 images 1000 times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1700"/>
              </a:spcAft>
              <a:buSzPts val="1800"/>
              <a:buChar char="-"/>
            </a:pPr>
            <a:r>
              <a:rPr lang="en"/>
              <a:t>Prediction scores less than 30% were discarded</a:t>
            </a:r>
            <a:endParaRPr/>
          </a:p>
        </p:txBody>
      </p:sp>
      <p:sp>
        <p:nvSpPr>
          <p:cNvPr id="335" name="Google Shape;33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RCNN:</a:t>
            </a:r>
            <a:endParaRPr/>
          </a:p>
        </p:txBody>
      </p:sp>
      <p:pic>
        <p:nvPicPr>
          <p:cNvPr id="336" name="Google Shape;3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663" y="1139000"/>
            <a:ext cx="309562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detail: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</p:txBody>
      </p:sp>
      <p:sp>
        <p:nvSpPr>
          <p:cNvPr id="342" name="Google Shape;342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357313"/>
            <a:ext cx="83058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Statement: Galaxy/Star Classification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Telescope images of distant celestial bodies are difficult to distinguish into stars and galaxies using the human eye.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a machine learning approach take better advantage of the information contained in all 8 channels of these images to classify them?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4025" y="2536313"/>
            <a:ext cx="2646651" cy="23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050" y="2508199"/>
            <a:ext cx="3868699" cy="243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Results:</a:t>
            </a:r>
            <a:endParaRPr/>
          </a:p>
        </p:txBody>
      </p:sp>
      <p:pic>
        <p:nvPicPr>
          <p:cNvPr id="349" name="Google Shape;349;p52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0676" y="1029363"/>
            <a:ext cx="3662647" cy="36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Results:</a:t>
            </a:r>
            <a:endParaRPr/>
          </a:p>
        </p:txBody>
      </p:sp>
      <p:pic>
        <p:nvPicPr>
          <p:cNvPr id="355" name="Google Shape;355;p5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225" y="1210975"/>
            <a:ext cx="3203914" cy="307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3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950" y="436450"/>
            <a:ext cx="4270601" cy="42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Conclusions/Further Steps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title"/>
          </p:nvPr>
        </p:nvSpPr>
        <p:spPr>
          <a:xfrm>
            <a:off x="311700" y="331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Star/Galaxy Problem</a:t>
            </a:r>
            <a:endParaRPr/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1"/>
          </p:nvPr>
        </p:nvSpPr>
        <p:spPr>
          <a:xfrm>
            <a:off x="311700" y="904150"/>
            <a:ext cx="8520600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performance with both CNNs, classification seems to be much easier than asteroid problem</a:t>
            </a:r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title"/>
          </p:nvPr>
        </p:nvSpPr>
        <p:spPr>
          <a:xfrm>
            <a:off x="243550" y="1660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Asteroid Problem</a:t>
            </a:r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body" idx="1"/>
          </p:nvPr>
        </p:nvSpPr>
        <p:spPr>
          <a:xfrm>
            <a:off x="311700" y="2232725"/>
            <a:ext cx="85206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+ Sliding Window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performance training CNN on image cutouts, bad w/ sliding window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Faster RCNN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potential, need more training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Best performance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</a:t>
            </a:r>
            <a:endParaRPr/>
          </a:p>
        </p:txBody>
      </p:sp>
      <p:sp>
        <p:nvSpPr>
          <p:cNvPr id="375" name="Google Shape;375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Dana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Jen Bellig, Nisha Mulakken, Goran Konjevod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Thanks for such a great summer program!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Team 6 (Ethan, Joe, Elyssa, Andrei)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Problem Statement: Asteroid Detection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use an object detection neural network to accurately identify asteroids among non-asteroid artifacts in grainy telescope images?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175" y="2187000"/>
            <a:ext cx="3479626" cy="2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Star/Galaxy Problem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#1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271425" y="1102600"/>
            <a:ext cx="4260300" cy="3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Subtract background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Min/max normalization between 0 and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CNN Architecture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Conv2D layers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linear layers with ReLu activation functions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Sigmoid output layer (for binary classification)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32 input nodes, 15899 batch size, Adam optimizer with lr .0002, train for 100 epochs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325" y="1512275"/>
            <a:ext cx="4307474" cy="2461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Stratified split into train (75%), validation (15%), test (10%), using binary cross entropy loss</a:t>
            </a:r>
            <a:endParaRPr sz="160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00" y="192092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400" y="192092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146" y="2117825"/>
            <a:ext cx="3695700" cy="24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995" y="2117820"/>
            <a:ext cx="3507126" cy="22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2719850" y="1977900"/>
            <a:ext cx="613500" cy="13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7033400" y="1977900"/>
            <a:ext cx="613500" cy="13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</Words>
  <Application>Microsoft Office PowerPoint</Application>
  <PresentationFormat>On-screen Show (16:9)</PresentationFormat>
  <Paragraphs>133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Arial</vt:lpstr>
      <vt:lpstr>Simple Dark</vt:lpstr>
      <vt:lpstr>PowerPoint Presentation</vt:lpstr>
      <vt:lpstr>Presentation Outline</vt:lpstr>
      <vt:lpstr>Problem Statement/Introduction</vt:lpstr>
      <vt:lpstr>Problem Statement: Galaxy/Star Classification</vt:lpstr>
      <vt:lpstr>Problem Statement: Asteroid Detection</vt:lpstr>
      <vt:lpstr>Star/Galaxy Problem</vt:lpstr>
      <vt:lpstr>Solution #1</vt:lpstr>
      <vt:lpstr>PowerPoint Presentation</vt:lpstr>
      <vt:lpstr>Model Evaluation</vt:lpstr>
      <vt:lpstr>PowerPoint Presentation</vt:lpstr>
      <vt:lpstr>Solution #2</vt:lpstr>
      <vt:lpstr>PowerPoint Presentation</vt:lpstr>
      <vt:lpstr>Model Evaluation</vt:lpstr>
      <vt:lpstr>PowerPoint Presentation</vt:lpstr>
      <vt:lpstr>Metric Comparison</vt:lpstr>
      <vt:lpstr>Asteroid Problem</vt:lpstr>
      <vt:lpstr>What is image histogram?</vt:lpstr>
      <vt:lpstr>PowerPoint Presentation</vt:lpstr>
      <vt:lpstr>PowerPoint Presentation</vt:lpstr>
      <vt:lpstr>PowerPoint Presentation</vt:lpstr>
      <vt:lpstr>PowerPoint Presentation</vt:lpstr>
      <vt:lpstr>Bad Data Removal:</vt:lpstr>
      <vt:lpstr>Bad data removal:</vt:lpstr>
      <vt:lpstr>CNN + Sliding Window Approach</vt:lpstr>
      <vt:lpstr>CNN Training/Pipeline</vt:lpstr>
      <vt:lpstr>PowerPoint Presentation</vt:lpstr>
      <vt:lpstr>Sliding Window Method</vt:lpstr>
      <vt:lpstr>Diagnostics/Potential Improvements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Faster RCNN:</vt:lpstr>
      <vt:lpstr>More detail:     ;</vt:lpstr>
      <vt:lpstr>Early Results:</vt:lpstr>
      <vt:lpstr>Final Results:</vt:lpstr>
      <vt:lpstr>Conclusions/Further Steps</vt:lpstr>
      <vt:lpstr>Star/Galaxy Problem</vt:lpstr>
      <vt:lpstr>Special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Ahlquist, Ethan Andrew</cp:lastModifiedBy>
  <cp:revision>1</cp:revision>
  <dcterms:modified xsi:type="dcterms:W3CDTF">2021-09-10T01:42:12Z</dcterms:modified>
</cp:coreProperties>
</file>